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649" r:id="rId2"/>
    <p:sldId id="648" r:id="rId3"/>
    <p:sldId id="622" r:id="rId4"/>
    <p:sldId id="645" r:id="rId5"/>
    <p:sldId id="621" r:id="rId6"/>
    <p:sldId id="619" r:id="rId7"/>
    <p:sldId id="624" r:id="rId8"/>
    <p:sldId id="636" r:id="rId9"/>
    <p:sldId id="625" r:id="rId10"/>
    <p:sldId id="628" r:id="rId11"/>
    <p:sldId id="646" r:id="rId12"/>
    <p:sldId id="637" r:id="rId13"/>
    <p:sldId id="627" r:id="rId14"/>
    <p:sldId id="641" r:id="rId15"/>
    <p:sldId id="647" r:id="rId16"/>
    <p:sldId id="632" r:id="rId17"/>
    <p:sldId id="631" r:id="rId18"/>
    <p:sldId id="633" r:id="rId19"/>
    <p:sldId id="634" r:id="rId20"/>
    <p:sldId id="638" r:id="rId21"/>
    <p:sldId id="635" r:id="rId22"/>
    <p:sldId id="642" r:id="rId23"/>
    <p:sldId id="639" r:id="rId24"/>
    <p:sldId id="640" r:id="rId25"/>
    <p:sldId id="643" r:id="rId26"/>
    <p:sldId id="64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Ben Saleh" initials="SBS" lastIdx="1" clrIdx="0">
    <p:extLst>
      <p:ext uri="{19B8F6BF-5375-455C-9EA6-DF929625EA0E}">
        <p15:presenceInfo xmlns:p15="http://schemas.microsoft.com/office/powerpoint/2012/main" userId="452e8aca94611f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FCB414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146" autoAdjust="0"/>
    <p:restoredTop sz="94669" autoAdjust="0"/>
  </p:normalViewPr>
  <p:slideViewPr>
    <p:cSldViewPr snapToGrid="0">
      <p:cViewPr varScale="1">
        <p:scale>
          <a:sx n="84" d="100"/>
          <a:sy n="84" d="100"/>
        </p:scale>
        <p:origin x="6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D3ED3-A6F2-42A0-8B99-2F1157200305}" type="datetimeFigureOut">
              <a:rPr lang="fr-FR" smtClean="0"/>
              <a:t>09/07/2020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3EE8E-EC50-4298-B307-5D51FE4990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3EE8E-EC50-4298-B307-5D51FE4990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3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17/05/2020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video" Target="file:///C:\Users\AMGHAR%20MED%20CHERIF\Downloads\Figure%201%202020-05-16%2015-23-15.mp4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video" Target="file:///C:\Users\AMGHAR%20MED%20CHERIF\Desktop\Billard%20Simulation%202020-05-16%2015-27-20.mp4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file:///C:\Users\sarab\OneDrive\Bureau\Beamer\Ma%20vid&#233;o.mp4" TargetMode="External"/><Relationship Id="rId1" Type="http://schemas.microsoft.com/office/2007/relationships/media" Target="file:///C:\Users\sarab\OneDrive\Bureau\Beamer\Ma%20vid&#233;o.mp4" TargetMode="External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mahjourwalid/projet_billard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file:///C:\Users\AMGHAR%20MED%20CHERIF\Desktop\Square%20case%20Billiard.mp4" TargetMode="Externa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506697"/>
            <a:ext cx="9144000" cy="964194"/>
          </a:xfrm>
        </p:spPr>
        <p:txBody>
          <a:bodyPr/>
          <a:lstStyle/>
          <a:p>
            <a:r>
              <a:rPr lang="fr-FR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Project : Billiard</a:t>
            </a:r>
            <a:endParaRPr lang="fr-FR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1978182"/>
            <a:ext cx="8398598" cy="4513152"/>
          </a:xfrm>
        </p:spPr>
        <p:txBody>
          <a:bodyPr>
            <a:normAutofit lnSpcReduction="10000"/>
          </a:bodyPr>
          <a:lstStyle/>
          <a:p>
            <a:pPr algn="l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AMAHJOUR Walid</a:t>
            </a:r>
          </a:p>
          <a:p>
            <a:pPr algn="l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AMGHAR Mohamed</a:t>
            </a:r>
          </a:p>
          <a:p>
            <a:pPr algn="l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CHAROY Léo</a:t>
            </a:r>
          </a:p>
          <a:p>
            <a:pPr algn="l"/>
            <a:endParaRPr lang="fr-FR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 algn="r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TUTORS :</a:t>
            </a:r>
          </a:p>
          <a:p>
            <a:pPr algn="r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Mr. SALMON Joseph</a:t>
            </a:r>
          </a:p>
          <a:p>
            <a:pPr algn="r"/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Mr. CHARLIER Benjamin</a:t>
            </a:r>
          </a:p>
          <a:p>
            <a:pPr algn="r"/>
            <a:endParaRPr lang="fr-FR" dirty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 algn="r"/>
            <a:endParaRPr lang="fr-FR" dirty="0" smtClean="0">
              <a:solidFill>
                <a:schemeClr val="accent4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r>
              <a:rPr lang="fr-FR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2019/2020</a:t>
            </a:r>
          </a:p>
        </p:txBody>
      </p:sp>
    </p:spTree>
    <p:extLst>
      <p:ext uri="{BB962C8B-B14F-4D97-AF65-F5344CB8AC3E}">
        <p14:creationId xmlns:p14="http://schemas.microsoft.com/office/powerpoint/2010/main" val="37325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286310" y="195944"/>
            <a:ext cx="690154" cy="6941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84582" y="543022"/>
            <a:ext cx="8946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Statistics: 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1328" y="1448555"/>
            <a:ext cx="10664982" cy="4671588"/>
          </a:xfrm>
          <a:prstGeom prst="rect">
            <a:avLst/>
          </a:prstGeom>
          <a:solidFill>
            <a:srgbClr val="282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In order to extract more data from our simulation in a less time ,for every angle we are going to need a result word </a:t>
            </a:r>
            <a:r>
              <a:rPr lang="en-US" sz="3200" dirty="0" err="1"/>
              <a:t>containig</a:t>
            </a:r>
            <a:r>
              <a:rPr lang="en-US" sz="3200" dirty="0"/>
              <a:t> 2000 </a:t>
            </a:r>
            <a:r>
              <a:rPr lang="en-US" sz="3200" dirty="0" smtClean="0"/>
              <a:t>characters, </a:t>
            </a:r>
            <a:r>
              <a:rPr lang="en-US" sz="3200" dirty="0"/>
              <a:t>we are going to change the code above, keeping only the movement conditions("refresh" function) and our impact result("</a:t>
            </a:r>
            <a:r>
              <a:rPr lang="en-US" sz="3200" dirty="0" err="1"/>
              <a:t>evaluateimpact</a:t>
            </a:r>
            <a:r>
              <a:rPr lang="en-US" sz="3200" dirty="0"/>
              <a:t>" function), and </a:t>
            </a:r>
            <a:r>
              <a:rPr lang="en-US" sz="3200" dirty="0" err="1"/>
              <a:t>chaning</a:t>
            </a:r>
            <a:r>
              <a:rPr lang="en-US" sz="3200" dirty="0"/>
              <a:t> the angle in </a:t>
            </a:r>
            <a:r>
              <a:rPr lang="en-US" sz="3200" dirty="0" smtClean="0"/>
              <a:t>the </a:t>
            </a:r>
            <a:r>
              <a:rPr lang="en-US" sz="3200" dirty="0"/>
              <a:t>code</a:t>
            </a:r>
            <a:r>
              <a:rPr lang="en-US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re 28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28328"/>
          </a:xfrm>
          <a:solidFill>
            <a:srgbClr val="282F39"/>
          </a:solidFill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1000"/>
              </a:spcBef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Calibri"/>
              </a:rPr>
            </a:br>
            <a:r>
              <a:rPr lang="en-US" sz="2400" dirty="0">
                <a:solidFill>
                  <a:schemeClr val="bg1"/>
                </a:solidFill>
                <a:latin typeface="Calibri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alibri"/>
              </a:rPr>
            </a:b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Calibri"/>
              </a:rPr>
            </a:br>
            <a:r>
              <a:rPr lang="en-US" sz="2400" dirty="0">
                <a:solidFill>
                  <a:schemeClr val="bg1"/>
                </a:solidFill>
                <a:latin typeface="Calibri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Calibri"/>
              </a:rPr>
            </a:b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Calibri"/>
              </a:rPr>
            </a:b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Statistics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: after gathering our data we are going to use </a:t>
            </a:r>
            <a:r>
              <a:rPr lang="en-US" sz="2400" dirty="0" err="1">
                <a:solidFill>
                  <a:schemeClr val="bg1"/>
                </a:solidFill>
                <a:latin typeface="Calibri"/>
              </a:rPr>
              <a:t>seaborn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 library to produce summary table and correlation matrix, and plot the correlation graph.</a:t>
            </a:r>
            <a:r>
              <a:rPr lang="fr-FR" sz="2400" dirty="0">
                <a:solidFill>
                  <a:schemeClr val="bg1"/>
                </a:solidFill>
                <a:latin typeface="Calibri"/>
              </a:rPr>
              <a:t/>
            </a:r>
            <a:br>
              <a:rPr lang="fr-FR" sz="2400" dirty="0">
                <a:solidFill>
                  <a:schemeClr val="bg1"/>
                </a:solidFill>
                <a:latin typeface="Calibri"/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Sous-titre 25"/>
          <p:cNvSpPr>
            <a:spLocks noGrp="1"/>
          </p:cNvSpPr>
          <p:nvPr>
            <p:ph type="body" idx="1"/>
          </p:nvPr>
        </p:nvSpPr>
        <p:spPr>
          <a:xfrm>
            <a:off x="0" y="1828329"/>
            <a:ext cx="12192000" cy="5029672"/>
          </a:xfrm>
          <a:solidFill>
            <a:srgbClr val="282F39"/>
          </a:solidFill>
        </p:spPr>
        <p:txBody>
          <a:bodyPr/>
          <a:lstStyle/>
          <a:p>
            <a:endParaRPr lang="fr-FR" dirty="0" smtClean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9" y="1828328"/>
            <a:ext cx="2978589" cy="401068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4856" y="6099773"/>
            <a:ext cx="3051017" cy="588475"/>
          </a:xfrm>
          <a:prstGeom prst="rect">
            <a:avLst/>
          </a:prstGeom>
          <a:ln>
            <a:solidFill>
              <a:srgbClr val="282F3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DATA GATHERED FROM THE SIMULATION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46" y="1828612"/>
            <a:ext cx="3596829" cy="4010400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3841345" y="6054269"/>
            <a:ext cx="3596829" cy="588475"/>
          </a:xfrm>
          <a:prstGeom prst="roundRect">
            <a:avLst/>
          </a:prstGeom>
          <a:solidFill>
            <a:srgbClr val="282F39"/>
          </a:solidFill>
          <a:ln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SUMMARY TABLE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58" y="1828328"/>
            <a:ext cx="4168856" cy="4010684"/>
          </a:xfrm>
          <a:prstGeom prst="rect">
            <a:avLst/>
          </a:prstGeom>
        </p:spPr>
      </p:pic>
      <p:sp>
        <p:nvSpPr>
          <p:cNvPr id="5" name="Rectangle à coins arrondis 4"/>
          <p:cNvSpPr/>
          <p:nvPr/>
        </p:nvSpPr>
        <p:spPr>
          <a:xfrm>
            <a:off x="7709290" y="6054268"/>
            <a:ext cx="4259391" cy="588475"/>
          </a:xfrm>
          <a:prstGeom prst="roundRect">
            <a:avLst/>
          </a:prstGeom>
          <a:solidFill>
            <a:srgbClr val="282F39"/>
          </a:solidFill>
          <a:ln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CORRELATION MATRIX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81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286310" y="195944"/>
            <a:ext cx="690154" cy="69415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3161212" y="543022"/>
            <a:ext cx="4818124" cy="65314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v"/>
            </a:pPr>
            <a:r>
              <a:rPr lang="fr-FR" b="1" dirty="0" smtClean="0"/>
              <a:t> </a:t>
            </a:r>
            <a:r>
              <a:rPr lang="fr-FR" sz="3200" b="1" dirty="0" smtClean="0"/>
              <a:t>Flat Torus Billard</a:t>
            </a:r>
            <a:endParaRPr lang="fr-FR" sz="3200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719105" y="1196165"/>
            <a:ext cx="2011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Courier New" pitchFamily="49" charset="0"/>
              <a:buChar char="o"/>
            </a:pPr>
            <a:r>
              <a:rPr lang="en-US" sz="3200" b="1" u="sng" dirty="0" smtClean="0">
                <a:solidFill>
                  <a:schemeClr val="bg1"/>
                </a:solidFill>
              </a:rPr>
              <a:t> Torus: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84788" y="1659950"/>
            <a:ext cx="10103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In geometry , a </a:t>
            </a:r>
            <a:r>
              <a:rPr lang="en-US" b="1" dirty="0" smtClean="0">
                <a:solidFill>
                  <a:schemeClr val="bg1"/>
                </a:solidFill>
              </a:rPr>
              <a:t>torus</a:t>
            </a:r>
            <a:r>
              <a:rPr lang="en-US" dirty="0" smtClean="0">
                <a:solidFill>
                  <a:schemeClr val="bg1"/>
                </a:solidFill>
              </a:rPr>
              <a:t> is a surface of revolution generated by revolving a circle in three-dimensional space about an axis that is coplanar with the circle</a:t>
            </a:r>
            <a:r>
              <a:rPr lang="en-US" dirty="0">
                <a:solidFill>
                  <a:schemeClr val="bg1"/>
                </a:solidFill>
              </a:rPr>
              <a:t>. Torus </a:t>
            </a:r>
            <a:r>
              <a:rPr lang="en-US" dirty="0" smtClean="0">
                <a:solidFill>
                  <a:schemeClr val="bg1"/>
                </a:solidFill>
              </a:rPr>
              <a:t>representation: </a:t>
            </a:r>
            <a:r>
              <a:rPr lang="en-US" dirty="0">
                <a:solidFill>
                  <a:schemeClr val="bg1"/>
                </a:solidFill>
              </a:rPr>
              <a:t>the code of the torus plot was found on the internet, we only made some modifications that helped plotting the torus on a TKinter window </a:t>
            </a:r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>
                <a:solidFill>
                  <a:schemeClr val="bg1"/>
                </a:solidFill>
              </a:rPr>
              <a:t>"</a:t>
            </a:r>
            <a:r>
              <a:rPr lang="en-US" dirty="0" err="1">
                <a:solidFill>
                  <a:schemeClr val="bg1"/>
                </a:solidFill>
              </a:rPr>
              <a:t>matplotlib.use</a:t>
            </a:r>
            <a:r>
              <a:rPr lang="en-US" dirty="0">
                <a:solidFill>
                  <a:schemeClr val="bg1"/>
                </a:solidFill>
              </a:rPr>
              <a:t>('</a:t>
            </a:r>
            <a:r>
              <a:rPr lang="en-US" dirty="0" err="1">
                <a:solidFill>
                  <a:schemeClr val="bg1"/>
                </a:solidFill>
              </a:rPr>
              <a:t>TkAgg</a:t>
            </a:r>
            <a:r>
              <a:rPr lang="en-US" dirty="0">
                <a:solidFill>
                  <a:schemeClr val="bg1"/>
                </a:solidFill>
              </a:rPr>
              <a:t>')" function and adding a toolbar to show all the faces of the torus with .</a:t>
            </a:r>
          </a:p>
        </p:txBody>
      </p:sp>
      <p:pic>
        <p:nvPicPr>
          <p:cNvPr id="14" name="Figure 1 2020-05-16 15-23-15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161211" y="3357154"/>
            <a:ext cx="4950823" cy="2978332"/>
          </a:xfrm>
          <a:prstGeom prst="rect">
            <a:avLst/>
          </a:prstGeom>
        </p:spPr>
      </p:pic>
      <p:pic>
        <p:nvPicPr>
          <p:cNvPr id="2" name="Figure 1 2020-05-16 15-23-15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3157849"/>
            <a:ext cx="5064034" cy="33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70707" y="2455816"/>
            <a:ext cx="102383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What is a flat torus?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This is a square whose sides are pair wise identified.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As a consequence, an imaginary being living in this square would exit the upper side each time it enters the lower side and similarly for the left and right sides.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23406" y="1384663"/>
            <a:ext cx="398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Courier New" pitchFamily="49" charset="0"/>
              <a:buChar char="o"/>
            </a:pPr>
            <a:r>
              <a:rPr lang="fr-FR" sz="3200" b="1" dirty="0" smtClean="0">
                <a:solidFill>
                  <a:schemeClr val="bg1"/>
                </a:solidFill>
              </a:rPr>
              <a:t> Flat Torus Billard</a:t>
            </a:r>
            <a:endParaRPr lang="fr-F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282082" y="182880"/>
            <a:ext cx="681319" cy="6139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64674" y="371838"/>
            <a:ext cx="7794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</a:rPr>
              <a:t>Conditions of movement in  flat torus case :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838200" y="2625505"/>
            <a:ext cx="10515600" cy="355145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With a similar method and a similar functions of the square case </a:t>
            </a:r>
            <a:r>
              <a:rPr lang="en-US" dirty="0" err="1" smtClean="0">
                <a:solidFill>
                  <a:schemeClr val="bg1"/>
                </a:solidFill>
                <a:latin typeface="+mj-lt"/>
              </a:rPr>
              <a:t>billard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we only change the conditions in "refresh" and "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evaluateimpact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" sort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that,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if the ball hits one of the borders it appears in the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opposite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border continuing exactly in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the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same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direction.</a:t>
            </a:r>
            <a:endParaRPr lang="fr-FR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670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200" b="1" u="sng" dirty="0" smtClean="0">
                <a:solidFill>
                  <a:srgbClr val="FFFFFF"/>
                </a:solidFill>
              </a:rPr>
              <a:t/>
            </a:r>
            <a:br>
              <a:rPr lang="en-US" sz="3200" b="1" u="sng" dirty="0" smtClean="0">
                <a:solidFill>
                  <a:srgbClr val="FFFFFF"/>
                </a:solidFill>
              </a:rPr>
            </a:br>
            <a:r>
              <a:rPr lang="en-US" sz="3200" b="1" u="sng" dirty="0" smtClean="0">
                <a:solidFill>
                  <a:srgbClr val="FFFFFF"/>
                </a:solidFill>
              </a:rPr>
              <a:t>Conditions </a:t>
            </a:r>
            <a:r>
              <a:rPr lang="en-US" sz="3200" b="1" u="sng" dirty="0">
                <a:solidFill>
                  <a:srgbClr val="FFFFFF"/>
                </a:solidFill>
              </a:rPr>
              <a:t>of movement in  flat torus case :</a:t>
            </a:r>
            <a:br>
              <a:rPr lang="en-US" sz="3200" b="1" u="sng" dirty="0">
                <a:solidFill>
                  <a:srgbClr val="FFFFFF"/>
                </a:solidFill>
              </a:rPr>
            </a:br>
            <a:endParaRPr lang="en-US" b="1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796705"/>
            <a:ext cx="12192000" cy="606129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if  Y1rec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math.cos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 &gt; HEIGHT - 60:</a:t>
            </a:r>
          </a:p>
          <a:p>
            <a:pPr marL="0" indent="0">
              <a:buNone/>
            </a:pPr>
            <a:r>
              <a:rPr lang="fr-FR" dirty="0"/>
              <a:t>            Y1rec = Y1rec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math.cos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/180)-500</a:t>
            </a:r>
          </a:p>
          <a:p>
            <a:pPr marL="0" indent="0">
              <a:buNone/>
            </a:pPr>
            <a:r>
              <a:rPr lang="fr-FR" dirty="0"/>
              <a:t>            Y2rec = Y1rec + 20</a:t>
            </a:r>
          </a:p>
          <a:p>
            <a:pPr marL="0" indent="0">
              <a:buNone/>
            </a:pPr>
            <a:r>
              <a:rPr lang="fr-FR" dirty="0"/>
              <a:t>        if  Y1rec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math.cos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 &lt;=0:</a:t>
            </a:r>
          </a:p>
          <a:p>
            <a:pPr marL="0" indent="0">
              <a:buNone/>
            </a:pPr>
            <a:r>
              <a:rPr lang="fr-FR" dirty="0"/>
              <a:t>            Y1rec = Y1rec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math.cos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/180)+500</a:t>
            </a:r>
          </a:p>
          <a:p>
            <a:pPr marL="0" indent="0">
              <a:buNone/>
            </a:pPr>
            <a:r>
              <a:rPr lang="fr-FR" dirty="0"/>
              <a:t>            Y2rec = Y1rec + 20</a:t>
            </a:r>
          </a:p>
          <a:p>
            <a:pPr marL="0" indent="0">
              <a:buNone/>
            </a:pPr>
            <a:r>
              <a:rPr lang="fr-FR" dirty="0"/>
              <a:t>        if  X1rec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math.sin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 &gt; WIDTH - 20:</a:t>
            </a:r>
          </a:p>
          <a:p>
            <a:pPr marL="0" indent="0">
              <a:buNone/>
            </a:pPr>
            <a:r>
              <a:rPr lang="fr-FR" dirty="0"/>
              <a:t>            X1rec = X1rec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math.sin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/180)-500</a:t>
            </a:r>
          </a:p>
          <a:p>
            <a:pPr marL="0" indent="0">
              <a:buNone/>
            </a:pPr>
            <a:r>
              <a:rPr lang="fr-FR" dirty="0"/>
              <a:t>            X2rec = X1rec + 20</a:t>
            </a:r>
          </a:p>
          <a:p>
            <a:pPr marL="0" indent="0">
              <a:buNone/>
            </a:pPr>
            <a:r>
              <a:rPr lang="fr-FR" dirty="0"/>
              <a:t>        if  X1rec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math.sin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 &lt;=0:</a:t>
            </a:r>
          </a:p>
          <a:p>
            <a:pPr marL="0" indent="0">
              <a:buNone/>
            </a:pPr>
            <a:r>
              <a:rPr lang="fr-FR" dirty="0"/>
              <a:t>            X1rec = X1rec - </a:t>
            </a:r>
            <a:r>
              <a:rPr lang="fr-FR" dirty="0" err="1"/>
              <a:t>float</a:t>
            </a:r>
            <a:r>
              <a:rPr lang="fr-FR" dirty="0"/>
              <a:t>(speed)*</a:t>
            </a:r>
            <a:r>
              <a:rPr lang="fr-FR" dirty="0" err="1"/>
              <a:t>math.sin</a:t>
            </a:r>
            <a:r>
              <a:rPr lang="fr-FR" dirty="0"/>
              <a:t>(angle*</a:t>
            </a:r>
            <a:r>
              <a:rPr lang="fr-FR" dirty="0" err="1"/>
              <a:t>math.pi</a:t>
            </a:r>
            <a:r>
              <a:rPr lang="fr-FR" dirty="0"/>
              <a:t>/180)+500</a:t>
            </a:r>
          </a:p>
          <a:p>
            <a:pPr marL="0" indent="0">
              <a:buNone/>
            </a:pPr>
            <a:r>
              <a:rPr lang="fr-FR" dirty="0"/>
              <a:t>            X2rec = X1rec + 20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51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90811" y="243039"/>
            <a:ext cx="572589" cy="5799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5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483019" y="1112263"/>
            <a:ext cx="9190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Now we present and explain the different step in this video: </a:t>
            </a:r>
          </a:p>
        </p:txBody>
      </p:sp>
      <p:pic>
        <p:nvPicPr>
          <p:cNvPr id="5" name="Billard Simulation 2020-05-16 15-27-20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429691" y="1959429"/>
            <a:ext cx="6988629" cy="4310742"/>
          </a:xfrm>
          <a:prstGeom prst="rect">
            <a:avLst/>
          </a:prstGeom>
        </p:spPr>
      </p:pic>
      <p:pic>
        <p:nvPicPr>
          <p:cNvPr id="2" name="Billard Simulation 2020-05-16 15-27-20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29691" y="1959429"/>
            <a:ext cx="6989275" cy="43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681" y="1345472"/>
            <a:ext cx="2534194" cy="43499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4583" y="1345472"/>
            <a:ext cx="4148409" cy="4310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1194670" y="325925"/>
            <a:ext cx="9686690" cy="814812"/>
          </a:xfrm>
          <a:prstGeom prst="rect">
            <a:avLst/>
          </a:prstGeom>
          <a:solidFill>
            <a:srgbClr val="282F39"/>
          </a:solidFill>
          <a:ln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600" b="1" dirty="0" smtClean="0"/>
              <a:t>Statistics on </a:t>
            </a:r>
            <a:r>
              <a:rPr lang="en-GB" sz="2600" b="1" dirty="0" smtClean="0"/>
              <a:t>multiple</a:t>
            </a:r>
            <a:r>
              <a:rPr lang="fr-FR" sz="2600" b="1" dirty="0" smtClean="0"/>
              <a:t> simulations :</a:t>
            </a:r>
            <a:endParaRPr lang="fr-FR" sz="26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354" y="1345472"/>
            <a:ext cx="4257284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193176" y="914400"/>
            <a:ext cx="4010297" cy="65314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v"/>
            </a:pPr>
            <a:r>
              <a:rPr lang="en-US" sz="3200" b="1" dirty="0" smtClean="0">
                <a:solidFill>
                  <a:schemeClr val="bg1"/>
                </a:solidFill>
              </a:rPr>
              <a:t> Elliptic Billiard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13955" y="2442756"/>
            <a:ext cx="100714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Once again, a ball is set free in a stadium, this time of an elliptic shape. No friction will be taken into account. The analytic equation of such curve, surrounding two focal points,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Is                    ,with a et b being the width and height.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The billiard variables are the initial ball placement, as well as the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angle of the first projection.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By resolving some quadratic equations detailed in the </a:t>
            </a:r>
            <a:r>
              <a:rPr lang="en-US" sz="2800" dirty="0" err="1" smtClean="0">
                <a:solidFill>
                  <a:schemeClr val="bg1"/>
                </a:solidFill>
              </a:rPr>
              <a:t>github</a:t>
            </a:r>
            <a:r>
              <a:rPr lang="en-US" sz="2800" dirty="0" smtClean="0">
                <a:solidFill>
                  <a:schemeClr val="bg1"/>
                </a:solidFill>
              </a:rPr>
              <a:t>, it is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possible to predict, given the initial conditions, every future bounce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with the curve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1281" y="3824559"/>
            <a:ext cx="1457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38696" y="509451"/>
            <a:ext cx="721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The different step to realize  an elliptic billiard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6182" y="1318580"/>
            <a:ext cx="1881051" cy="178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Flèche droite 13"/>
          <p:cNvSpPr/>
          <p:nvPr/>
        </p:nvSpPr>
        <p:spPr>
          <a:xfrm>
            <a:off x="4004917" y="2090825"/>
            <a:ext cx="1097280" cy="3788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6026" y="1306671"/>
            <a:ext cx="1920242" cy="184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33549" y="1280928"/>
            <a:ext cx="201168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53041" y="5003075"/>
            <a:ext cx="2136033" cy="185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Flèche droite 21"/>
          <p:cNvSpPr/>
          <p:nvPr/>
        </p:nvSpPr>
        <p:spPr>
          <a:xfrm>
            <a:off x="7031915" y="2046514"/>
            <a:ext cx="1097280" cy="3788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/>
          <p:cNvSpPr txBox="1"/>
          <p:nvPr/>
        </p:nvSpPr>
        <p:spPr>
          <a:xfrm>
            <a:off x="261257" y="3239589"/>
            <a:ext cx="11207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On the other hand, considering the vertices of the ellipse, meaning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the endpoints of the axis, it is also clear that if the ball first rolls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between one focal and one of these vertices, the trajectory will be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bound in an annular region bounded by another, smaller ellipse : 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838200" y="4734962"/>
            <a:ext cx="10515600" cy="12935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fr-FR" sz="5600" b="1" i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Table of </a:t>
            </a:r>
            <a:r>
              <a:rPr lang="fr-FR" sz="5600" b="1" i="1" dirty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contents </a:t>
            </a:r>
            <a:r>
              <a:rPr lang="fr-FR" sz="5600" b="1" i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:</a:t>
            </a:r>
            <a:br>
              <a:rPr lang="fr-FR" sz="5600" b="1" i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fr-FR" sz="5000" b="1" i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fr-FR" sz="5000" b="1" i="1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1. Introduction</a:t>
            </a:r>
            <a:b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2. Square </a:t>
            </a:r>
            <a:r>
              <a:rPr lang="fr-FR" sz="5000" dirty="0" err="1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billiard</a:t>
            </a: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3. Flat torus </a:t>
            </a:r>
            <a:r>
              <a:rPr lang="fr-FR" sz="5000" dirty="0" err="1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billiard</a:t>
            </a: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4. </a:t>
            </a:r>
            <a:r>
              <a:rPr lang="fr-FR" sz="5000" dirty="0" err="1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Elliptic</a:t>
            </a:r>
            <a:r>
              <a:rPr lang="fr-FR" sz="5000" dirty="0" smtClean="0">
                <a:solidFill>
                  <a:schemeClr val="accent4">
                    <a:lumMod val="50000"/>
                  </a:schemeClr>
                </a:solidFill>
                <a:latin typeface="Algerian" panose="04020705040A02060702" pitchFamily="82" charset="0"/>
              </a:rPr>
              <a:t> Billiard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realised by group 7</a:t>
            </a:r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73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36468" y="548640"/>
            <a:ext cx="92093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By modifying the entry point, these trajectories can occur : 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6968" y="2181497"/>
            <a:ext cx="2607918" cy="242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5420" y="2229770"/>
            <a:ext cx="2731915" cy="23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Flèche droite 19"/>
          <p:cNvSpPr/>
          <p:nvPr/>
        </p:nvSpPr>
        <p:spPr>
          <a:xfrm>
            <a:off x="7222355" y="3174323"/>
            <a:ext cx="1416548" cy="46662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206" y="2200627"/>
            <a:ext cx="2505834" cy="238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Flèche droite 23"/>
          <p:cNvSpPr/>
          <p:nvPr/>
        </p:nvSpPr>
        <p:spPr>
          <a:xfrm>
            <a:off x="3181578" y="3196094"/>
            <a:ext cx="1416548" cy="46662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9223" y="3422469"/>
            <a:ext cx="5172891" cy="300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1449977" y="1054800"/>
            <a:ext cx="96795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One can find multiple interesting shapes by modifying a, b or the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initial conditions. Also, observing coordinates relations leads to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interesting patterns. For instance, with the same parameters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(except 10 times more iterations) as the first figure, plotting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following x coordinates brings : 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20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841863" y="1136469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 demonstration video with different angle: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Ma vidé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8697" y="2129247"/>
            <a:ext cx="6714309" cy="3004456"/>
          </a:xfrm>
          <a:prstGeom prst="rect">
            <a:avLst/>
          </a:prstGeom>
        </p:spPr>
      </p:pic>
      <p:pic>
        <p:nvPicPr>
          <p:cNvPr id="2" name="Ma vidéo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91762" y="2129247"/>
            <a:ext cx="7361243" cy="320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21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2778" y="1694880"/>
            <a:ext cx="105417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Obviously, our trajectory is coded by a sequence of values at every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bounce, which creates a dynamical and deterministic system. Even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if, depending of the ellipse’s shape, the path may be sensible to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initial conditions, it remains on a particular curve, and the system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can’t be called chaotic. Researches are regularly being made on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the periodicity of such systems, given a N number of bounces.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We’ll briefly talk about the apparition of chaos, when the initial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shape becomes more and more deformed in the presentation.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</a:t>
            </a:r>
            <a:br>
              <a:rPr lang="en-US" sz="2800" dirty="0" smtClean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22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19748" y="1071156"/>
            <a:ext cx="2873829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Conclusion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397726" y="1972492"/>
            <a:ext cx="920931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This project allowed us to take a interesting look into the world of dynamical billiards. Using different systems and libraries to code and animate them, we are now equipped to deal with dynamical systems as a whole much more confidently. These systems being linked to many areas of research and applications (chaos, logistic maps), it has clearly been an very useful take and study. 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36469" y="5535080"/>
            <a:ext cx="9731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Fore more details: </a:t>
            </a:r>
            <a:r>
              <a:rPr lang="fr-FR" sz="2400" dirty="0" smtClean="0">
                <a:hlinkClick r:id="rId2"/>
              </a:rPr>
              <a:t>https://github.com/amahjourwalid/projet_billard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23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676503" y="1240972"/>
            <a:ext cx="2873829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Sources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83772" y="2455817"/>
            <a:ext cx="98624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fr-FR" sz="2400" b="1" dirty="0" smtClean="0">
                <a:solidFill>
                  <a:schemeClr val="bg1"/>
                </a:solidFill>
              </a:rPr>
              <a:t>Repo for the course HMMA238 'Software </a:t>
            </a:r>
            <a:r>
              <a:rPr lang="en-US" sz="2400" b="1" dirty="0" smtClean="0">
                <a:solidFill>
                  <a:schemeClr val="bg1"/>
                </a:solidFill>
              </a:rPr>
              <a:t>Development</a:t>
            </a:r>
            <a:r>
              <a:rPr lang="fr-FR" sz="2400" b="1" dirty="0" smtClean="0">
                <a:solidFill>
                  <a:schemeClr val="bg1"/>
                </a:solidFill>
              </a:rPr>
              <a:t>‘</a:t>
            </a:r>
          </a:p>
          <a:p>
            <a:pPr algn="ctr">
              <a:buFont typeface="Wingdings" pitchFamily="2" charset="2"/>
              <a:buChar char="ü"/>
            </a:pPr>
            <a:r>
              <a:rPr lang="fr-FR" sz="2400" b="1" dirty="0" err="1" smtClean="0">
                <a:solidFill>
                  <a:schemeClr val="bg1"/>
                </a:solidFill>
              </a:rPr>
              <a:t>Tkinter</a:t>
            </a:r>
            <a:r>
              <a:rPr lang="fr-FR" sz="2400" b="1" dirty="0" smtClean="0">
                <a:solidFill>
                  <a:schemeClr val="bg1"/>
                </a:solidFill>
              </a:rPr>
              <a:t> documentation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2400" b="1" dirty="0" err="1" smtClean="0">
                <a:solidFill>
                  <a:schemeClr val="bg1"/>
                </a:solidFill>
              </a:rPr>
              <a:t>Matplotlib</a:t>
            </a:r>
            <a:r>
              <a:rPr lang="fr-FR" sz="2400" b="1" dirty="0" smtClean="0">
                <a:solidFill>
                  <a:schemeClr val="bg1"/>
                </a:solidFill>
              </a:rPr>
              <a:t> documentation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2400" b="1" dirty="0" err="1" smtClean="0">
                <a:solidFill>
                  <a:schemeClr val="bg1"/>
                </a:solidFill>
              </a:rPr>
              <a:t>Seaborn</a:t>
            </a:r>
            <a:r>
              <a:rPr lang="fr-FR" sz="2400" b="1" dirty="0" smtClean="0">
                <a:solidFill>
                  <a:schemeClr val="bg1"/>
                </a:solidFill>
              </a:rPr>
              <a:t> documentation</a:t>
            </a:r>
          </a:p>
          <a:p>
            <a:pPr algn="ctr">
              <a:buFont typeface="Wingdings" pitchFamily="2" charset="2"/>
              <a:buChar char="ü"/>
            </a:pPr>
            <a:r>
              <a:rPr lang="fr-FR" sz="2400" b="1" dirty="0" smtClean="0">
                <a:solidFill>
                  <a:schemeClr val="bg1"/>
                </a:solidFill>
              </a:rPr>
              <a:t>https://scipython.com/book/chapter-7-matplotlib/examples/a-torus/</a:t>
            </a: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312436" y="156755"/>
            <a:ext cx="598714" cy="6941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24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6389" y="2181498"/>
            <a:ext cx="10985862" cy="255454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ernard MT Condensed" pitchFamily="18" charset="0"/>
              </a:rPr>
              <a:t>Thank you for your attention 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Bernard MT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11956" y="108642"/>
            <a:ext cx="11325885" cy="67493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 smtClean="0"/>
              <a:t>Introduction: Our goal is to produce videos and widget representing a ball in a billiard with a simple shape and showing its trajectory, then </a:t>
            </a:r>
            <a:r>
              <a:rPr lang="en-US" sz="3600" dirty="0"/>
              <a:t>we are going to play a name </a:t>
            </a:r>
            <a:r>
              <a:rPr lang="en-US" sz="3600" dirty="0" smtClean="0"/>
              <a:t>game, and make some simple statistics on the result name.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realised by group 7</a:t>
            </a: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>
            <a:off x="117695" y="0"/>
            <a:ext cx="11236105" cy="617696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just"/>
            <a:r>
              <a:rPr lang="en-US" sz="3600" dirty="0" smtClean="0"/>
              <a:t>Introduction: </a:t>
            </a:r>
            <a:r>
              <a:rPr lang="en-US" sz="3600" dirty="0"/>
              <a:t> In order to achieve our goal we are going to need a multiple packages, most of the have been seen in software development </a:t>
            </a:r>
            <a:r>
              <a:rPr lang="en-US" sz="3600" dirty="0" err="1"/>
              <a:t>course,and</a:t>
            </a:r>
            <a:r>
              <a:rPr lang="en-US" sz="3600" dirty="0"/>
              <a:t> we are </a:t>
            </a:r>
            <a:r>
              <a:rPr lang="en-US" sz="3600" dirty="0" err="1"/>
              <a:t>gonig</a:t>
            </a:r>
            <a:r>
              <a:rPr lang="en-US" sz="3600" dirty="0"/>
              <a:t> to use a </a:t>
            </a:r>
            <a:r>
              <a:rPr lang="en-US" sz="3600" dirty="0" err="1"/>
              <a:t>tkinter</a:t>
            </a:r>
            <a:r>
              <a:rPr lang="en-US" sz="3600" dirty="0"/>
              <a:t> package in order to create a graphical user interface(a GUI),</a:t>
            </a:r>
            <a:r>
              <a:rPr lang="en-US" sz="3600" dirty="0" err="1"/>
              <a:t>wich</a:t>
            </a:r>
            <a:r>
              <a:rPr lang="en-US" sz="3600" dirty="0"/>
              <a:t> handles users inputs and outputs 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8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629928" y="468597"/>
            <a:ext cx="2596434" cy="65314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fr-FR" b="1" dirty="0" smtClean="0"/>
              <a:t> </a:t>
            </a:r>
            <a:r>
              <a:rPr lang="fr-FR" sz="3200" b="1" dirty="0" smtClean="0"/>
              <a:t>Square case</a:t>
            </a:r>
            <a:endParaRPr lang="fr-FR" sz="3200" b="1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486064" y="1367074"/>
            <a:ext cx="11549763" cy="531438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 order to make the animation we are going to create a graphical user interface with </a:t>
            </a:r>
            <a:r>
              <a:rPr lang="en-US" sz="3200" dirty="0" err="1"/>
              <a:t>tkinter</a:t>
            </a:r>
            <a:r>
              <a:rPr lang="en-US" sz="3200" dirty="0"/>
              <a:t>, where the user inters an angle to begin with, the GUI will contain an entry for the angle, a start button a pause button, a frame </a:t>
            </a:r>
            <a:r>
              <a:rPr lang="en-US" sz="3200" dirty="0" smtClean="0"/>
              <a:t>for </a:t>
            </a:r>
            <a:r>
              <a:rPr lang="en-US" sz="3200" dirty="0"/>
              <a:t>the result name and a green square </a:t>
            </a:r>
            <a:r>
              <a:rPr lang="en-US" sz="3200" dirty="0" smtClean="0"/>
              <a:t>containing </a:t>
            </a:r>
            <a:r>
              <a:rPr lang="en-US" sz="3200" dirty="0"/>
              <a:t>the </a:t>
            </a:r>
            <a:r>
              <a:rPr lang="en-US" sz="3200" dirty="0" smtClean="0"/>
              <a:t>ball with the following code: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4821" y="401768"/>
            <a:ext cx="4542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 Creating a “</a:t>
            </a:r>
            <a:r>
              <a:rPr lang="en-US" sz="3200" b="1" dirty="0" err="1" smtClean="0">
                <a:solidFill>
                  <a:schemeClr val="bg1"/>
                </a:solidFill>
              </a:rPr>
              <a:t>tkinter</a:t>
            </a:r>
            <a:r>
              <a:rPr lang="en-US" sz="3200" b="1" dirty="0" smtClean="0">
                <a:solidFill>
                  <a:schemeClr val="bg1"/>
                </a:solidFill>
              </a:rPr>
              <a:t>” GUI 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9956" y="1140737"/>
            <a:ext cx="10842327" cy="54592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err="1" smtClean="0"/>
              <a:t>root</a:t>
            </a:r>
            <a:r>
              <a:rPr lang="fr-FR" dirty="0" smtClean="0"/>
              <a:t> = </a:t>
            </a:r>
            <a:r>
              <a:rPr lang="fr-FR" dirty="0" err="1" smtClean="0"/>
              <a:t>Tk</a:t>
            </a:r>
            <a:r>
              <a:rPr lang="fr-FR" dirty="0" smtClean="0"/>
              <a:t>()   </a:t>
            </a:r>
          </a:p>
          <a:p>
            <a:r>
              <a:rPr lang="fr-FR" dirty="0" err="1" smtClean="0"/>
              <a:t>root.title</a:t>
            </a:r>
            <a:r>
              <a:rPr lang="fr-FR" dirty="0" smtClean="0"/>
              <a:t>("Billard Simulation")</a:t>
            </a:r>
          </a:p>
          <a:p>
            <a:r>
              <a:rPr lang="fr-FR" dirty="0" err="1" smtClean="0"/>
              <a:t>root.geometry</a:t>
            </a:r>
            <a:r>
              <a:rPr lang="fr-FR" dirty="0" smtClean="0"/>
              <a:t>("800x600")</a:t>
            </a:r>
          </a:p>
          <a:p>
            <a:r>
              <a:rPr lang="fr-FR" dirty="0" err="1" smtClean="0"/>
              <a:t>bottomFrame</a:t>
            </a:r>
            <a:r>
              <a:rPr lang="fr-FR" dirty="0" smtClean="0"/>
              <a:t>=Frame(</a:t>
            </a:r>
            <a:r>
              <a:rPr lang="fr-FR" dirty="0" err="1" smtClean="0"/>
              <a:t>root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bottomFrame.pack</a:t>
            </a:r>
            <a:r>
              <a:rPr lang="fr-FR" dirty="0" smtClean="0"/>
              <a:t>(</a:t>
            </a:r>
            <a:r>
              <a:rPr lang="fr-FR" dirty="0" err="1" smtClean="0"/>
              <a:t>side</a:t>
            </a:r>
            <a:r>
              <a:rPr lang="fr-FR" dirty="0" smtClean="0"/>
              <a:t>=BOTTOM)</a:t>
            </a:r>
          </a:p>
          <a:p>
            <a:r>
              <a:rPr lang="fr-FR" dirty="0" err="1" smtClean="0"/>
              <a:t>thelabel</a:t>
            </a:r>
            <a:r>
              <a:rPr lang="fr-FR" dirty="0" smtClean="0"/>
              <a:t>=Label(</a:t>
            </a:r>
            <a:r>
              <a:rPr lang="fr-FR" dirty="0" err="1" smtClean="0"/>
              <a:t>root,text</a:t>
            </a:r>
            <a:r>
              <a:rPr lang="fr-FR" dirty="0" smtClean="0"/>
              <a:t>="square case billard simulation") </a:t>
            </a:r>
          </a:p>
          <a:p>
            <a:r>
              <a:rPr lang="fr-FR" dirty="0" err="1" smtClean="0"/>
              <a:t>thelabel.pack</a:t>
            </a:r>
            <a:r>
              <a:rPr lang="fr-FR" dirty="0" smtClean="0"/>
              <a:t>()</a:t>
            </a:r>
          </a:p>
          <a:p>
            <a:r>
              <a:rPr lang="fr-FR" dirty="0" err="1"/>
              <a:t>root.mainloop</a:t>
            </a:r>
            <a:r>
              <a:rPr lang="fr-FR" dirty="0" smtClean="0"/>
              <a:t>()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80588" y="468597"/>
            <a:ext cx="6748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Creating the buttons and entry spaces: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029" y="1053373"/>
            <a:ext cx="11382812" cy="5555658"/>
          </a:xfrm>
          <a:prstGeom prst="rect">
            <a:avLst/>
          </a:prstGeom>
          <a:solidFill>
            <a:srgbClr val="282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def pause(</a:t>
            </a:r>
            <a:r>
              <a:rPr lang="fr-FR" dirty="0" err="1"/>
              <a:t>event</a:t>
            </a:r>
            <a:r>
              <a:rPr lang="fr-FR" dirty="0" smtClean="0"/>
              <a:t>):</a:t>
            </a:r>
            <a:endParaRPr lang="fr-FR" dirty="0"/>
          </a:p>
          <a:p>
            <a:r>
              <a:rPr lang="fr-FR" dirty="0"/>
              <a:t>    global </a:t>
            </a:r>
            <a:r>
              <a:rPr lang="fr-FR" dirty="0" err="1"/>
              <a:t>button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button</a:t>
            </a:r>
            <a:r>
              <a:rPr lang="fr-FR" dirty="0"/>
              <a:t> = False</a:t>
            </a:r>
          </a:p>
          <a:p>
            <a:r>
              <a:rPr lang="fr-FR" dirty="0"/>
              <a:t>    </a:t>
            </a:r>
          </a:p>
          <a:p>
            <a:r>
              <a:rPr lang="fr-FR" dirty="0"/>
              <a:t>Pause=</a:t>
            </a:r>
            <a:r>
              <a:rPr lang="fr-FR" dirty="0" err="1"/>
              <a:t>Button</a:t>
            </a:r>
            <a:r>
              <a:rPr lang="fr-FR" dirty="0"/>
              <a:t>(</a:t>
            </a:r>
            <a:r>
              <a:rPr lang="fr-FR" dirty="0" err="1"/>
              <a:t>bottomFrame,text</a:t>
            </a:r>
            <a:r>
              <a:rPr lang="fr-FR" dirty="0"/>
              <a:t>="</a:t>
            </a:r>
            <a:r>
              <a:rPr lang="fr-FR" dirty="0" err="1"/>
              <a:t>Pause",fg</a:t>
            </a:r>
            <a:r>
              <a:rPr lang="fr-FR" dirty="0"/>
              <a:t>="Blue")</a:t>
            </a:r>
          </a:p>
          <a:p>
            <a:r>
              <a:rPr lang="fr-FR" dirty="0" err="1"/>
              <a:t>Pause.bind</a:t>
            </a:r>
            <a:r>
              <a:rPr lang="fr-FR" dirty="0"/>
              <a:t>(" &lt;Button-1&gt;",pause)</a:t>
            </a:r>
          </a:p>
          <a:p>
            <a:r>
              <a:rPr lang="fr-FR" dirty="0" err="1"/>
              <a:t>Pause.pack</a:t>
            </a:r>
            <a:r>
              <a:rPr lang="fr-FR" dirty="0"/>
              <a:t>(</a:t>
            </a:r>
            <a:r>
              <a:rPr lang="fr-FR" dirty="0" err="1"/>
              <a:t>fill</a:t>
            </a:r>
            <a:r>
              <a:rPr lang="fr-FR" dirty="0"/>
              <a:t>=X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/>
              <a:t>def </a:t>
            </a:r>
            <a:r>
              <a:rPr lang="fr-FR" dirty="0" smtClean="0"/>
              <a:t>Start(</a:t>
            </a:r>
            <a:r>
              <a:rPr lang="fr-FR" dirty="0" err="1" smtClean="0"/>
              <a:t>event</a:t>
            </a:r>
            <a:endParaRPr lang="fr-FR" dirty="0" smtClean="0"/>
          </a:p>
          <a:p>
            <a:r>
              <a:rPr lang="fr-FR" dirty="0" smtClean="0"/>
              <a:t>    </a:t>
            </a:r>
            <a:r>
              <a:rPr lang="fr-FR" dirty="0"/>
              <a:t>global </a:t>
            </a:r>
            <a:r>
              <a:rPr lang="fr-FR" dirty="0" err="1"/>
              <a:t>button</a:t>
            </a:r>
            <a:endParaRPr lang="fr-FR" dirty="0"/>
          </a:p>
          <a:p>
            <a:r>
              <a:rPr lang="fr-FR" dirty="0"/>
              <a:t>    </a:t>
            </a:r>
            <a:r>
              <a:rPr lang="fr-FR" dirty="0" err="1"/>
              <a:t>button</a:t>
            </a:r>
            <a:r>
              <a:rPr lang="fr-FR" dirty="0"/>
              <a:t> = </a:t>
            </a:r>
            <a:r>
              <a:rPr lang="fr-FR" dirty="0" err="1" smtClean="0"/>
              <a:t>True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restart=</a:t>
            </a:r>
            <a:r>
              <a:rPr lang="fr-FR" dirty="0" err="1"/>
              <a:t>Button</a:t>
            </a:r>
            <a:r>
              <a:rPr lang="fr-FR" dirty="0"/>
              <a:t>(</a:t>
            </a:r>
            <a:r>
              <a:rPr lang="fr-FR" dirty="0" err="1"/>
              <a:t>bottomFrame,text</a:t>
            </a:r>
            <a:r>
              <a:rPr lang="fr-FR" dirty="0"/>
              <a:t>="</a:t>
            </a:r>
            <a:r>
              <a:rPr lang="fr-FR" dirty="0" err="1"/>
              <a:t>Start",fg</a:t>
            </a:r>
            <a:r>
              <a:rPr lang="fr-FR" dirty="0"/>
              <a:t>="Green")</a:t>
            </a:r>
          </a:p>
          <a:p>
            <a:r>
              <a:rPr lang="fr-FR" dirty="0" err="1"/>
              <a:t>restart.bind</a:t>
            </a:r>
            <a:r>
              <a:rPr lang="fr-FR" dirty="0"/>
              <a:t>("&lt;Button-1&gt;",Start)</a:t>
            </a:r>
          </a:p>
          <a:p>
            <a:r>
              <a:rPr lang="fr-FR" dirty="0" err="1"/>
              <a:t>restart.pack</a:t>
            </a:r>
            <a:r>
              <a:rPr lang="fr-FR" dirty="0"/>
              <a:t>(</a:t>
            </a:r>
            <a:r>
              <a:rPr lang="fr-FR" dirty="0" err="1"/>
              <a:t>fill</a:t>
            </a:r>
            <a:r>
              <a:rPr lang="fr-FR" dirty="0"/>
              <a:t>=X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en-US" dirty="0"/>
              <a:t>label1=Label(</a:t>
            </a:r>
            <a:r>
              <a:rPr lang="en-US" dirty="0" err="1"/>
              <a:t>root,text</a:t>
            </a:r>
            <a:r>
              <a:rPr lang="en-US" dirty="0"/>
              <a:t>="please choose an angle to start with then press enter")#title of the entry</a:t>
            </a:r>
          </a:p>
          <a:p>
            <a:r>
              <a:rPr lang="en-US" dirty="0"/>
              <a:t>label1.pack()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61316" y="155547"/>
            <a:ext cx="10511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Functions providing animation and </a:t>
            </a:r>
          </a:p>
          <a:p>
            <a:r>
              <a:rPr lang="en-US" sz="3200" b="1" dirty="0" smtClean="0">
                <a:solidFill>
                  <a:schemeClr val="bg1"/>
                </a:solidFill>
              </a:rPr>
              <a:t>movement conditions: 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176" y="1158844"/>
            <a:ext cx="11764224" cy="5495453"/>
          </a:xfrm>
          <a:prstGeom prst="rect">
            <a:avLst/>
          </a:prstGeom>
          <a:solidFill>
            <a:srgbClr val="282F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4" y="1158844"/>
            <a:ext cx="11691795" cy="54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78">
            <a:extLst>
              <a:ext uri="{FF2B5EF4-FFF2-40B4-BE49-F238E27FC236}">
                <a16:creationId xmlns="" xmlns:a16="http://schemas.microsoft.com/office/drawing/2014/main" id="{DB1D4D5B-AAAE-49AE-874B-334F9D48D0D6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483019" y="587162"/>
            <a:ext cx="9190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Now we present and explain the different step in this video</a:t>
            </a:r>
          </a:p>
        </p:txBody>
      </p:sp>
      <p:pic>
        <p:nvPicPr>
          <p:cNvPr id="6" name="Square case Billiar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056709" y="1985554"/>
            <a:ext cx="6217920" cy="4153989"/>
          </a:xfrm>
          <a:prstGeom prst="rect">
            <a:avLst/>
          </a:prstGeom>
        </p:spPr>
      </p:pic>
      <p:pic>
        <p:nvPicPr>
          <p:cNvPr id="2" name="Billard Simulation 2020-05-16 15-18-1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59967" y="1461665"/>
            <a:ext cx="6236312" cy="46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15265</TotalTime>
  <Words>868</Words>
  <Application>Microsoft Office PowerPoint</Application>
  <PresentationFormat>Grand écran</PresentationFormat>
  <Paragraphs>128</Paragraphs>
  <Slides>26</Slides>
  <Notes>1</Notes>
  <HiddenSlides>0</HiddenSlides>
  <MMClips>8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Algerian</vt:lpstr>
      <vt:lpstr>Arial</vt:lpstr>
      <vt:lpstr>Bernard MT Condensed</vt:lpstr>
      <vt:lpstr>Calibri</vt:lpstr>
      <vt:lpstr>Calibri Light</vt:lpstr>
      <vt:lpstr>Courier New</vt:lpstr>
      <vt:lpstr>Noto Sans</vt:lpstr>
      <vt:lpstr>Wingdings</vt:lpstr>
      <vt:lpstr>Office Theme</vt:lpstr>
      <vt:lpstr>Project : Billiard</vt:lpstr>
      <vt:lpstr>Table of contents :  1. Introduction 2. Square billiard 3. Flat torus billiard 4. Elliptic Billiard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   Statistics: after gathering our data we are going to use seaborn library to produce summary table and correlation matrix, and plot the correlation graph. </vt:lpstr>
      <vt:lpstr>Présentation PowerPoint</vt:lpstr>
      <vt:lpstr>Présentation PowerPoint</vt:lpstr>
      <vt:lpstr>Présentation PowerPoint</vt:lpstr>
      <vt:lpstr> Conditions of movement in  flat torus case :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Sara Ben Saleh</cp:lastModifiedBy>
  <cp:revision>1043</cp:revision>
  <dcterms:created xsi:type="dcterms:W3CDTF">2017-12-05T16:25:52Z</dcterms:created>
  <dcterms:modified xsi:type="dcterms:W3CDTF">2020-07-09T20:40:39Z</dcterms:modified>
</cp:coreProperties>
</file>